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57" r:id="rId4"/>
    <p:sldId id="309" r:id="rId5"/>
    <p:sldId id="301" r:id="rId6"/>
    <p:sldId id="264" r:id="rId7"/>
    <p:sldId id="261" r:id="rId8"/>
    <p:sldId id="260" r:id="rId9"/>
    <p:sldId id="310" r:id="rId10"/>
    <p:sldId id="312" r:id="rId11"/>
    <p:sldId id="263" r:id="rId12"/>
    <p:sldId id="304" r:id="rId13"/>
    <p:sldId id="315" r:id="rId14"/>
    <p:sldId id="265" r:id="rId15"/>
    <p:sldId id="297" r:id="rId16"/>
    <p:sldId id="305" r:id="rId17"/>
    <p:sldId id="262" r:id="rId18"/>
    <p:sldId id="313" r:id="rId19"/>
    <p:sldId id="314" r:id="rId20"/>
    <p:sldId id="316" r:id="rId21"/>
    <p:sldId id="266" r:id="rId22"/>
    <p:sldId id="306" r:id="rId23"/>
    <p:sldId id="298" r:id="rId24"/>
    <p:sldId id="267" r:id="rId25"/>
    <p:sldId id="307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7A474-D495-49A6-ACE2-BD240233F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7AB631-8599-4E05-A5C0-C2DDA1A0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A08156-800F-4D50-8D74-FCD9F0A0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C8364-806F-4963-A915-FBAF3F6F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FC34E5-F5FE-467B-85A6-84EF73A0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747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F3F9-4678-4863-9A3A-DAA8A652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2B18AC-27E8-4166-BC0B-E8D4D2C83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6DE2D6-E177-4203-95F8-BE65C49D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9FB7E9-4779-40C0-9B9D-F94C9887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1DB56E-1963-4386-AC69-C3B86A24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70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EE5F6EC-EB27-4E96-AD3A-E7BCF9532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2AB0CC-5D5D-4AB2-8F0B-BFD642BD5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16CF5E-1F5D-4402-9823-1E7EC7F4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C0E433-4442-46DD-865D-FFE6756F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A0EEA5-D646-4CC1-8F83-38868D62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052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4A93D-E6C5-47AA-A5A4-D969B59C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0828A9-287D-4004-BE35-0FD3F8615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26931A-B3EF-4D54-BA8E-DDF9CF6C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8D68A4-3A81-4BC4-B748-8F19A15C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CE2C86-DB5A-4D26-9C04-1349E01C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946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60DA0-3E8D-42DF-B327-B34DC84E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7F215E-557A-4C3B-83DF-26342A36F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250EF3-1C20-450C-BEFE-26A8A6B7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57EB61-AF2E-4BF4-AA71-7AB7C96A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188D46-0B6B-4AD8-920C-3763D12B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788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AF609-A9D4-4952-89D7-6BABCA01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5B4F9-3CE5-4748-9BA9-7BDCB753A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6F2C76-07D6-4558-9CE1-3D7E77942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5574DE-5D83-480F-A519-458AA93D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9B7852-8DE5-4F04-A9D8-B16EBFFA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5AE1A9-910A-437D-872B-CC5BF02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88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FCEDD-FD32-46BD-B973-935873A5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2AFBB0-B9D5-45CC-90FA-E516C171D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5A1B50-0237-45E9-8359-92A40827C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AC66B6-36E0-4F01-80E0-8CAF07301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1A91E3-A40A-4647-80D4-411BC350F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9B3591-2AC4-46EB-9947-352B4ECC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D196169-2919-4B70-BFDB-F96B3B50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B3F040-D350-4B5F-AA28-860BCC88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420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EA9AB-A36A-476B-98B7-04B41733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C25778-174B-45BA-9F6A-A7BE9C0B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108344-65CF-4376-9FE6-37CBDBF8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0D0768-6EB3-4729-86D1-6F9718FB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467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D0F0C5-1733-4CC7-B0FE-38CB2A33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E88FED-B25A-427B-89F5-FE40B1BB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CC3860-59F1-4CEF-8D8A-60C196C1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146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2E247-F08B-40A8-871C-872FBF08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C47404-EE8F-42C8-BE51-253EA104E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A534B0-BB8B-4E74-AB23-999BB46F9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2E633C-90F3-4071-BA5A-76C2637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A56EFA-466E-4DCF-867A-F18027F6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BD0C60-E818-415B-BB58-F0E82916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62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59878-804A-4C3C-8773-3F65988C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1B04DA5-8C24-42B7-94E6-75FE0B2EA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970A36-AB8C-4971-9CC3-BE41E6B2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A23654-D90F-42F9-9FE4-7DD89C9D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87D0B-AF9D-4FE7-9311-BAE244DE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A13B53-AD97-4542-AC7B-487FA08B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52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EE605A-3535-49E3-AA7B-15453B66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7F5F44-ECC2-456E-9E04-43B937E4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A685EC-D041-4132-B217-F91E8DA6E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A7340-2FD3-4213-A996-FB667A90C08A}" type="datetimeFigureOut">
              <a:rPr lang="de-AT" smtClean="0"/>
              <a:t>21.03.2019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D74036-9F6E-40F0-A55D-7F74DF226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33D623-FC8A-4A08-8F91-3E645FC30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2B02D-C96E-47CC-AB0E-067D7DA4D7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14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0560A-4581-4620-8696-E936738E2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737"/>
            <a:ext cx="9144000" cy="1796995"/>
          </a:xfrm>
        </p:spPr>
        <p:txBody>
          <a:bodyPr/>
          <a:lstStyle/>
          <a:p>
            <a:r>
              <a:rPr lang="de-AT" dirty="0"/>
              <a:t>Soll ich, kann ich, muss ich pflegen?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2F754DF-9687-45D2-B6C2-314BFFD9DA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452CE6-6A4F-44C1-8650-2D51D2E4B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73" y="2611465"/>
            <a:ext cx="6348454" cy="33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2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1DD14-5AAE-430E-A79E-08577BC2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Lösungsvorschlag…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29AEED-879B-4BFF-BA3D-DF927588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649"/>
            <a:ext cx="5257800" cy="3643313"/>
          </a:xfrm>
        </p:spPr>
        <p:txBody>
          <a:bodyPr/>
          <a:lstStyle/>
          <a:p>
            <a:r>
              <a:rPr lang="de-AT" dirty="0"/>
              <a:t>Aus heutiger Sicht müsste jeder 3. Schulabgänger in die Altenpflege gehen, um den zukünftigen Pflegebedarf zu decken!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4F8144-352B-4DE2-AEF2-8409A5387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1038"/>
            <a:ext cx="5164445" cy="61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4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BC272-4E7D-4EB5-AB64-9B3B6BAE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831" y="299405"/>
            <a:ext cx="8431901" cy="1683144"/>
          </a:xfrm>
        </p:spPr>
        <p:txBody>
          <a:bodyPr>
            <a:normAutofit/>
          </a:bodyPr>
          <a:lstStyle/>
          <a:p>
            <a:r>
              <a:rPr lang="de-AT" sz="3600" dirty="0"/>
              <a:t>Soll ich, muss ich pflegen?    -   </a:t>
            </a:r>
            <a:br>
              <a:rPr lang="de-AT" sz="3600" dirty="0"/>
            </a:br>
            <a:r>
              <a:rPr lang="de-AT" sz="3600" dirty="0"/>
              <a:t>Das verborgene Hilfssystem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F4618-2384-4C83-B192-09ADE4A3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849"/>
            <a:ext cx="7140547" cy="3406325"/>
          </a:xfrm>
        </p:spPr>
        <p:txBody>
          <a:bodyPr>
            <a:normAutofit/>
          </a:bodyPr>
          <a:lstStyle/>
          <a:p>
            <a:r>
              <a:rPr lang="de-AT" dirty="0"/>
              <a:t>Tatsachen:</a:t>
            </a:r>
          </a:p>
          <a:p>
            <a:r>
              <a:rPr lang="de-AT" dirty="0"/>
              <a:t> 80% der Angehörigen pflegen (hpts. Frauen)!</a:t>
            </a:r>
          </a:p>
          <a:p>
            <a:r>
              <a:rPr lang="de-AT" dirty="0">
                <a:solidFill>
                  <a:srgbClr val="FF0000"/>
                </a:solidFill>
              </a:rPr>
              <a:t>40% aller Betreuungsleistungen                                                            werden von Ehe / Lebenspartner –                                               und mehr als 25% von Kindern für ihre Eltern geleistet!</a:t>
            </a:r>
          </a:p>
          <a:p>
            <a:pPr marL="0" indent="0">
              <a:buNone/>
            </a:pPr>
            <a:endParaRPr lang="de-AT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A55C1D-63A5-4467-B028-C89006462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532" y="2444702"/>
            <a:ext cx="3340268" cy="237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1CDE-34F4-4165-A16A-E2A5DC3C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92" y="365125"/>
            <a:ext cx="10229007" cy="1325563"/>
          </a:xfrm>
        </p:spPr>
        <p:txBody>
          <a:bodyPr/>
          <a:lstStyle/>
          <a:p>
            <a:r>
              <a:rPr lang="de-AT" dirty="0"/>
              <a:t>Zwischen Pflicht und Liebe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853014-2648-4128-8C5B-7ED031F5A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7864" cy="4351338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Das ist meine Mutter, mein Vater, meine Frau, mein Mann…                  </a:t>
            </a:r>
            <a:r>
              <a:rPr lang="de-AT" dirty="0">
                <a:solidFill>
                  <a:srgbClr val="FF0000"/>
                </a:solidFill>
              </a:rPr>
              <a:t>und ich muss das jetzt machen!?</a:t>
            </a:r>
          </a:p>
          <a:p>
            <a:r>
              <a:rPr lang="de-AT" dirty="0"/>
              <a:t>Hofübergabe – Schwiegereltern – Schlaganfall – Pflegefall… </a:t>
            </a:r>
            <a:r>
              <a:rPr lang="de-AT" dirty="0">
                <a:solidFill>
                  <a:srgbClr val="FF0000"/>
                </a:solidFill>
              </a:rPr>
              <a:t>ist doch selbstverständlich, dass ich die Pflege übernehme!?</a:t>
            </a:r>
          </a:p>
          <a:p>
            <a:r>
              <a:rPr lang="de-AT" dirty="0"/>
              <a:t>„Mein Mann verliert den Verstand! Ich kann es nicht fassen und fühle mich jetzt schon alleine, obwohl er doch neben mir sitzt und meine Hand hält“. </a:t>
            </a:r>
            <a:r>
              <a:rPr lang="de-AT" dirty="0">
                <a:solidFill>
                  <a:srgbClr val="FF0000"/>
                </a:solidFill>
              </a:rPr>
              <a:t>…ich lasse ihn nicht allein…</a:t>
            </a:r>
          </a:p>
          <a:p>
            <a:endParaRPr lang="de-AT" dirty="0">
              <a:solidFill>
                <a:srgbClr val="FF0000"/>
              </a:solidFill>
            </a:endParaRP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F3EF63-AC04-47B6-859A-5EEA4417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133" y="3252998"/>
            <a:ext cx="1080183" cy="7687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C92B7F4-62EF-4646-9748-2CE280E8E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49" y="2508145"/>
            <a:ext cx="3835541" cy="22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4A560-B581-4957-851D-04EC2E33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Basierend auf: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E0AF6D-7667-40A6-82F2-56E1658F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677"/>
            <a:ext cx="4575372" cy="3919285"/>
          </a:xfrm>
        </p:spPr>
        <p:txBody>
          <a:bodyPr/>
          <a:lstStyle/>
          <a:p>
            <a:r>
              <a:rPr lang="de-AT" dirty="0"/>
              <a:t>Emotionen</a:t>
            </a:r>
          </a:p>
          <a:p>
            <a:r>
              <a:rPr lang="de-AT" dirty="0"/>
              <a:t>Bindungen</a:t>
            </a:r>
          </a:p>
          <a:p>
            <a:r>
              <a:rPr lang="de-AT" dirty="0"/>
              <a:t>moralische Verpflichtung</a:t>
            </a:r>
          </a:p>
          <a:p>
            <a:r>
              <a:rPr lang="de-AT" dirty="0"/>
              <a:t>christlicher Nächstenliebe</a:t>
            </a: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4916A3-DF0D-487B-A235-08B536573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71" y="1849029"/>
            <a:ext cx="3316826" cy="29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58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C1E18-EF4D-4317-ACF7-E830FF35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Weitere Beweggründe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D61D78-6BDD-458C-8001-6494F5E8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278"/>
            <a:ext cx="6355619" cy="40217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dirty="0"/>
              <a:t> </a:t>
            </a:r>
          </a:p>
          <a:p>
            <a:r>
              <a:rPr lang="de-AT" dirty="0"/>
              <a:t>Zuwendungsbedürfnis, </a:t>
            </a:r>
          </a:p>
          <a:p>
            <a:r>
              <a:rPr lang="de-AT" dirty="0"/>
              <a:t>Dankbarkeit</a:t>
            </a:r>
          </a:p>
          <a:p>
            <a:r>
              <a:rPr lang="de-AT" dirty="0"/>
              <a:t>Mitleid</a:t>
            </a:r>
          </a:p>
          <a:p>
            <a:r>
              <a:rPr lang="de-AT" dirty="0"/>
              <a:t>Schuldgefühle (Abschiebung…)</a:t>
            </a:r>
          </a:p>
          <a:p>
            <a:r>
              <a:rPr lang="de-AT" dirty="0"/>
              <a:t>Selbstbestätigung (eigene Bedeutsamkeit)</a:t>
            </a:r>
          </a:p>
          <a:p>
            <a:r>
              <a:rPr lang="de-AT" dirty="0"/>
              <a:t>Erwartungshaltung der Gesellschaft, Angst vor dem Gerede…</a:t>
            </a:r>
          </a:p>
          <a:p>
            <a:r>
              <a:rPr lang="de-AT" dirty="0"/>
              <a:t>Gegebenes Versprechen (Lebenspartner, Eltern…) usw.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005084-5FAD-40EA-8186-9B853BDDE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98" y="2047284"/>
            <a:ext cx="3630290" cy="24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20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3B9C8-1F2F-4E54-9E45-B0A62DFC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Zwischen Pflicht und Liebe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EE6761-818A-4866-B5FB-23E2D0BD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825625"/>
            <a:ext cx="4991100" cy="4351338"/>
          </a:xfrm>
        </p:spPr>
        <p:txBody>
          <a:bodyPr/>
          <a:lstStyle/>
          <a:p>
            <a:r>
              <a:rPr lang="de-AT" dirty="0"/>
              <a:t>Pflege ist oft ein Drahtseilakt zwischen Pflicht und Liebe, sowie Hilflosigkeit und Überforderung und bringt pflegende Angehörige meistens an ihre physischen und psychischen Grenzen!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5AB87A-540E-44A5-8C18-27BF3042B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996504"/>
            <a:ext cx="2514601" cy="48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2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C4913-F894-4824-95C4-1A6C629BC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0" y="365125"/>
            <a:ext cx="8858250" cy="1325563"/>
          </a:xfrm>
        </p:spPr>
        <p:txBody>
          <a:bodyPr/>
          <a:lstStyle/>
          <a:p>
            <a:r>
              <a:rPr lang="de-AT" dirty="0"/>
              <a:t>Ich will pflegen, aber wie soll ich, </a:t>
            </a:r>
            <a:br>
              <a:rPr lang="de-AT" dirty="0"/>
            </a:br>
            <a:r>
              <a:rPr lang="de-AT" dirty="0"/>
              <a:t>wenn ich nicht weiß, wie?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29FD14-E43B-4592-97E1-3B02B309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475"/>
            <a:ext cx="7464228" cy="4410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. Vorbereitungen für zu Hause, was ist notwendig?</a:t>
            </a:r>
          </a:p>
          <a:p>
            <a:pPr marL="0" indent="0">
              <a:buNone/>
            </a:pPr>
            <a:r>
              <a:rPr lang="de-AT" dirty="0"/>
              <a:t>. Übergang – Klinik / häusliche Versorgung</a:t>
            </a:r>
          </a:p>
          <a:p>
            <a:pPr marL="0" indent="0">
              <a:buNone/>
            </a:pPr>
            <a:r>
              <a:rPr lang="de-AT" dirty="0"/>
              <a:t>. Welche Hilfsangebote gibt es in speziellen</a:t>
            </a:r>
          </a:p>
          <a:p>
            <a:pPr marL="0" indent="0">
              <a:buNone/>
            </a:pPr>
            <a:r>
              <a:rPr lang="de-AT" dirty="0"/>
              <a:t>  Situationen?</a:t>
            </a:r>
          </a:p>
          <a:p>
            <a:pPr marL="0" indent="0">
              <a:buNone/>
            </a:pPr>
            <a:r>
              <a:rPr lang="de-AT" dirty="0"/>
              <a:t>. Wo gibt es Rat? Wer hilft weiter?</a:t>
            </a:r>
          </a:p>
          <a:p>
            <a:pPr marL="0" indent="0">
              <a:buNone/>
            </a:pPr>
            <a:r>
              <a:rPr lang="de-AT" dirty="0"/>
              <a:t>. Kurzzeitpflege, Nachtpflege und 24</a:t>
            </a:r>
          </a:p>
          <a:p>
            <a:pPr marL="0" indent="0">
              <a:buNone/>
            </a:pPr>
            <a:r>
              <a:rPr lang="de-AT" dirty="0"/>
              <a:t>  Stundenpflege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DE0E7C-1052-4D74-A6BF-9A703FA29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189139" y="2574077"/>
            <a:ext cx="52394" cy="50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889947-C34D-498A-A4D2-848370731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3270" y="2772090"/>
            <a:ext cx="3930530" cy="26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2F7E4-70F9-4F18-8C4C-416EA4EF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0599" cy="1325563"/>
          </a:xfrm>
        </p:spPr>
        <p:txBody>
          <a:bodyPr>
            <a:normAutofit/>
          </a:bodyPr>
          <a:lstStyle/>
          <a:p>
            <a:r>
              <a:rPr lang="de-AT" dirty="0"/>
              <a:t>Ich will pflegen, aber wie soll ich, </a:t>
            </a:r>
            <a:br>
              <a:rPr lang="de-AT" dirty="0"/>
            </a:br>
            <a:r>
              <a:rPr lang="de-AT" dirty="0"/>
              <a:t>wenn ich nicht kann?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8C4BEA-AF6C-41E5-82F6-674B55CA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9896" cy="4351338"/>
          </a:xfrm>
        </p:spPr>
        <p:txBody>
          <a:bodyPr/>
          <a:lstStyle/>
          <a:p>
            <a:r>
              <a:rPr lang="de-AT" dirty="0"/>
              <a:t>Wer etwas tun soll muss dazu prinzipiell in der Lage sein!</a:t>
            </a:r>
          </a:p>
          <a:p>
            <a:r>
              <a:rPr lang="de-AT" dirty="0"/>
              <a:t>Erwerb grundpflegerischer Kompetenzen durch Pflege und Betreuungskurse</a:t>
            </a:r>
          </a:p>
          <a:p>
            <a:r>
              <a:rPr lang="de-AT" dirty="0"/>
              <a:t>Grundlagen der häuslichen Pflege:</a:t>
            </a:r>
          </a:p>
          <a:p>
            <a:r>
              <a:rPr lang="de-AT" dirty="0"/>
              <a:t>Wie gestalte ich ein Krankenzimmer</a:t>
            </a:r>
          </a:p>
          <a:p>
            <a:r>
              <a:rPr lang="de-AT" dirty="0"/>
              <a:t>Die richtige Wahl des Krankenbettes</a:t>
            </a:r>
          </a:p>
          <a:p>
            <a:r>
              <a:rPr lang="de-AT" dirty="0"/>
              <a:t>Bewegung und die Gestaltung des häuslichen Umfeldes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95CF94-4723-49D0-A187-30E037014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78" y="3892269"/>
            <a:ext cx="1550909" cy="8258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79CDD64-2EA3-45C9-AB4C-B0176A1AE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96" y="3070523"/>
            <a:ext cx="3685585" cy="24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AA20C-7873-43FB-9211-164230C2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Das 1x1 der Pflege zu Hause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1A9762-76C9-4AB1-A72A-DADB92B6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Ganzkörperpflege und Haarwäsche im Bett</a:t>
            </a:r>
          </a:p>
          <a:p>
            <a:r>
              <a:rPr lang="de-AT" dirty="0"/>
              <a:t>Mund und Zahnpflege</a:t>
            </a:r>
          </a:p>
          <a:p>
            <a:r>
              <a:rPr lang="de-AT" dirty="0"/>
              <a:t>Baden und Duschen</a:t>
            </a:r>
          </a:p>
          <a:p>
            <a:r>
              <a:rPr lang="de-AT" dirty="0"/>
              <a:t>Hygiene</a:t>
            </a:r>
          </a:p>
          <a:p>
            <a:r>
              <a:rPr lang="de-AT" dirty="0"/>
              <a:t>Beobachtung des Kranken und Vermeidung von Komplikationen, wie Druckgeschwüre, Atemwegserkrankungen, Entzündungen, Verwirrtheit</a:t>
            </a:r>
          </a:p>
          <a:p>
            <a:r>
              <a:rPr lang="de-AT" dirty="0"/>
              <a:t>Richtige Umgang mit Medikamenten</a:t>
            </a:r>
          </a:p>
          <a:p>
            <a:r>
              <a:rPr lang="de-AT" dirty="0"/>
              <a:t>Essen und Trinken</a:t>
            </a:r>
          </a:p>
          <a:p>
            <a:r>
              <a:rPr lang="de-AT" dirty="0"/>
              <a:t>Ausscheidungen</a:t>
            </a:r>
          </a:p>
          <a:p>
            <a:r>
              <a:rPr lang="de-AT" dirty="0"/>
              <a:t>Hautpflege</a:t>
            </a: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2036149-7BA3-4612-AD05-1C55FBABC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48" y="882032"/>
            <a:ext cx="2719419" cy="25469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488DAA-5F38-4DD2-AB0A-B19EC255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07" y="4548972"/>
            <a:ext cx="2555060" cy="1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66C27-86D2-4396-9D7D-8C6507C7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Das 1x1 der Pflege zu Hause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DE7CB-7976-4E18-ADC9-B3DC4F794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Bewegung, Mobilisation, Lagerung</a:t>
            </a:r>
          </a:p>
          <a:p>
            <a:r>
              <a:rPr lang="de-AT" dirty="0"/>
              <a:t>Bewegungskoordination</a:t>
            </a:r>
          </a:p>
          <a:p>
            <a:r>
              <a:rPr lang="de-AT" dirty="0"/>
              <a:t>Sturzprophylaxe</a:t>
            </a:r>
          </a:p>
          <a:p>
            <a:r>
              <a:rPr lang="de-AT" dirty="0"/>
              <a:t>Barrierefreiheit</a:t>
            </a:r>
          </a:p>
          <a:p>
            <a:r>
              <a:rPr lang="de-AT" dirty="0"/>
              <a:t>Hilfsmittel</a:t>
            </a:r>
          </a:p>
          <a:p>
            <a:r>
              <a:rPr lang="de-AT" dirty="0"/>
              <a:t>Inkontinenz</a:t>
            </a:r>
          </a:p>
          <a:p>
            <a:r>
              <a:rPr lang="de-AT" dirty="0"/>
              <a:t>Rückenschonendes 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98B19E-3AF1-4B8B-A893-DDFEA1B2A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65" y="1917814"/>
            <a:ext cx="4954435" cy="3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8365A-CCC4-463E-8CA8-D4F2375E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Wir werden immer älter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9F7D06-F7D7-470A-970B-38C3C1C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8071"/>
            <a:ext cx="10515600" cy="3708892"/>
          </a:xfrm>
        </p:spPr>
        <p:txBody>
          <a:bodyPr/>
          <a:lstStyle/>
          <a:p>
            <a:r>
              <a:rPr lang="de-AT" dirty="0"/>
              <a:t>2006 – 1000 000 65-79 jährige Menschen                                                                    366 000 im Alter über 80</a:t>
            </a:r>
          </a:p>
          <a:p>
            <a:r>
              <a:rPr lang="de-AT" dirty="0"/>
              <a:t>2020 – 1200 000 65-79 jährige = +23%                                                                           500 000 über 80 jährige =+31%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DD3F02-E08A-433C-B228-69B6D42AE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80" y="2578437"/>
            <a:ext cx="3797860" cy="17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09980-1B86-49BE-80F0-586BD046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Ich würde gerne betreuen und pflegen…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689F46-AD58-4099-B36B-BE37D62E3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125"/>
            <a:ext cx="5400759" cy="3967838"/>
          </a:xfrm>
        </p:spPr>
        <p:txBody>
          <a:bodyPr>
            <a:normAutofit/>
          </a:bodyPr>
          <a:lstStyle/>
          <a:p>
            <a:r>
              <a:rPr lang="de-AT" sz="4400" dirty="0"/>
              <a:t>Aber ich will mich nicht überfordern!</a:t>
            </a:r>
          </a:p>
          <a:p>
            <a:r>
              <a:rPr lang="de-AT" sz="4400" dirty="0"/>
              <a:t> </a:t>
            </a:r>
          </a:p>
          <a:p>
            <a:r>
              <a:rPr lang="de-AT" sz="4400" dirty="0"/>
              <a:t>Wie kann ich mich gut vorbereiten 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D92CAC-ECCC-4358-AA46-ADCEEC984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44" y="1780247"/>
            <a:ext cx="3760983" cy="39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03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CE057-EAAE-45F2-87C7-34A64B93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Früh genug überlegen und abschätzen!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6E126F-7207-4317-B491-BC09B0D54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6068" cy="4351338"/>
          </a:xfrm>
        </p:spPr>
        <p:txBody>
          <a:bodyPr/>
          <a:lstStyle/>
          <a:p>
            <a:r>
              <a:rPr lang="de-AT" dirty="0"/>
              <a:t>Welche Möglichkeiten der Fürsorge geleistet werden können</a:t>
            </a:r>
          </a:p>
          <a:p>
            <a:r>
              <a:rPr lang="de-AT" dirty="0"/>
              <a:t>Wieviel Zeit man aufbringen kann (will)</a:t>
            </a:r>
          </a:p>
          <a:p>
            <a:r>
              <a:rPr lang="de-AT" dirty="0"/>
              <a:t>Wo liegen die eigenen Grenzen</a:t>
            </a:r>
          </a:p>
          <a:p>
            <a:r>
              <a:rPr lang="de-AT" dirty="0"/>
              <a:t>Wo es möglich ist, sollte dies auch Thema in einem Gespräch mit der Familie und den Betroffenen sein.</a:t>
            </a: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8BBAE4-62C4-420B-8102-9558F4AF1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59" y="2322414"/>
            <a:ext cx="3865970" cy="25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7E716-97A2-4BC5-B004-DAD9B324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Wichtige Fragen die weiterhelfen können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6B5542-A573-4B8F-BE38-782E39341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Was empfinde ich in meiner Situation als besonders belastend?</a:t>
            </a:r>
          </a:p>
          <a:p>
            <a:r>
              <a:rPr lang="de-AT" dirty="0"/>
              <a:t>Wer und /oder was könnte meinen Pflegealltag erleichtern?</a:t>
            </a:r>
          </a:p>
          <a:p>
            <a:r>
              <a:rPr lang="de-AT" dirty="0"/>
              <a:t>Welche Familienmitglieder kann ich in die Pflege mit einbinden?</a:t>
            </a:r>
          </a:p>
          <a:p>
            <a:r>
              <a:rPr lang="de-AT" dirty="0"/>
              <a:t>Welche Organisationen kann ich zu meiner Unterstützung in Anspruch nehmen </a:t>
            </a:r>
            <a:r>
              <a:rPr lang="de-AT" dirty="0">
                <a:solidFill>
                  <a:srgbClr val="FF0000"/>
                </a:solidFill>
              </a:rPr>
              <a:t>(z.B. Pflegeberatung, Krankenpflegeverein,                                     Mobiler Hilfsdienst, Tagesbetreuung, Kurzzeitpflege, Urlaubsbett, Besucherdienst, Hospiz, usw.)</a:t>
            </a:r>
            <a:r>
              <a:rPr lang="de-AT" dirty="0"/>
              <a:t>?</a:t>
            </a:r>
          </a:p>
          <a:p>
            <a:r>
              <a:rPr lang="de-AT" dirty="0"/>
              <a:t>Wie kann meine Selbstpflege konkret aussehen (Hobbys, soziale Kontakte usw.)?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18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EB234-4C55-411B-A98A-4498E9B2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8E7380-917A-4B39-A6F6-45D71118E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745"/>
            <a:ext cx="4043901" cy="4089217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Offen darüber reden! </a:t>
            </a:r>
          </a:p>
          <a:p>
            <a:r>
              <a:rPr lang="de-AT" dirty="0"/>
              <a:t>Schon vor der Haus und Hofübergabe schriftlich festlegen wie die Pflege und Betreuung in der Familie geregelt wird!</a:t>
            </a:r>
          </a:p>
          <a:p>
            <a:r>
              <a:rPr lang="de-AT" dirty="0"/>
              <a:t>Dadurch fallen Entscheidungen leichter und verursachen nicht gleich ein schlechtes Gewissen!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58C60C-CB65-4D5E-A232-B1E8BE406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80" y="3008831"/>
            <a:ext cx="574253" cy="3111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B4F40A0-A189-4B9D-8DB9-C870D47CB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07" y="1690688"/>
            <a:ext cx="428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03FB5-A9B0-47A0-AD94-C0574A98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Wer pflegt muss sich pflegen!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5E50B3-A886-4C7A-A56C-D6AFD00B5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107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dirty="0">
                <a:solidFill>
                  <a:srgbClr val="FF0000"/>
                </a:solidFill>
              </a:rPr>
              <a:t>Kein Menschverfügt über unerschöpfliche Kraft und Energiereserven!</a:t>
            </a:r>
            <a:endParaRPr lang="de-AT" dirty="0"/>
          </a:p>
          <a:p>
            <a:endParaRPr lang="de-AT" u="sng" dirty="0"/>
          </a:p>
          <a:p>
            <a:pPr marL="0" indent="0">
              <a:buNone/>
            </a:pPr>
            <a:r>
              <a:rPr lang="de-AT" dirty="0"/>
              <a:t>   </a:t>
            </a:r>
            <a:r>
              <a:rPr lang="de-AT" u="sng" dirty="0"/>
              <a:t>Persönlicher </a:t>
            </a:r>
            <a:r>
              <a:rPr lang="de-AT" b="1" u="sng" dirty="0"/>
              <a:t>Pflegevertrag:</a:t>
            </a:r>
          </a:p>
          <a:p>
            <a:endParaRPr lang="de-AT" dirty="0"/>
          </a:p>
          <a:p>
            <a:r>
              <a:rPr lang="de-AT" dirty="0"/>
              <a:t>Wie viel Freiraum brauche ich, um geistig und körperlich gesund zu bleiben?</a:t>
            </a:r>
          </a:p>
          <a:p>
            <a:r>
              <a:rPr lang="de-AT" dirty="0"/>
              <a:t>Wie viel ununterbrochenen Urlaub benötige ich? </a:t>
            </a:r>
          </a:p>
          <a:p>
            <a:r>
              <a:rPr lang="de-AT" dirty="0"/>
              <a:t>Wie gestalte ich die Wochenenden?</a:t>
            </a:r>
          </a:p>
          <a:p>
            <a:r>
              <a:rPr lang="de-AT" dirty="0"/>
              <a:t>Welche Kraftquellen stehen mir zur Verfügung?</a:t>
            </a: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3D87D0-E2B0-40A6-84C5-428CDF232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74" y="1900426"/>
            <a:ext cx="3561789" cy="2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E4429-84D9-479F-B65D-93F29343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Übrigens…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07BEE7-AC6F-4770-814A-010066AEA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021"/>
            <a:ext cx="4785765" cy="4064942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Durch Dienst am Nächsten bilden sich mehr synaptische Verbindungen im Gehirn aus, welche speziell die soziale und emotionelle Intelligenz steigern!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FE8BD1-3C11-4B36-980D-81C94BB3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393" y="1690688"/>
            <a:ext cx="5920620" cy="31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8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2DD69-B190-46AD-B9AD-B18477FD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688E58-F009-446F-8D57-E6023FE9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818"/>
            <a:ext cx="6282791" cy="4874145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   </a:t>
            </a:r>
            <a:r>
              <a:rPr lang="de-AT" dirty="0">
                <a:solidFill>
                  <a:srgbClr val="FF0000"/>
                </a:solidFill>
              </a:rPr>
              <a:t>Emotionale Intelligenz:</a:t>
            </a:r>
          </a:p>
          <a:p>
            <a:r>
              <a:rPr lang="de-AT" dirty="0"/>
              <a:t>Fähigkeit, eigene und fremde Gefühle (korrekt) wahrzunehmen, zu verstehen und zu beeinflussen.</a:t>
            </a:r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dirty="0"/>
              <a:t>   </a:t>
            </a:r>
            <a:r>
              <a:rPr lang="de-AT" dirty="0">
                <a:solidFill>
                  <a:srgbClr val="FF0000"/>
                </a:solidFill>
              </a:rPr>
              <a:t>Soziale Intelligenz:</a:t>
            </a:r>
          </a:p>
          <a:p>
            <a:r>
              <a:rPr lang="de-AT" dirty="0"/>
              <a:t>Kombination von Durchsetzungsfähigkeit und Anpassung.</a:t>
            </a: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A23FE5-BA2F-4F62-9476-9E5C9CE3D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697" y="1018364"/>
            <a:ext cx="3087396" cy="23155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590EF6-5C7D-4342-8980-6EDCFCBE2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080" y="3593178"/>
            <a:ext cx="3087396" cy="17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72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50999-69C7-456F-A9BD-C5DDE7B5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Treibstoff für die Pflege und Betreuung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DA1C3-E76B-43FC-BDEC-7F177BAD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476EBAA-1DC6-404A-8B39-A83869FF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311" y="1743380"/>
            <a:ext cx="4515827" cy="45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3B4B8-4AF6-44CD-8713-7BA41102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334" y="365125"/>
            <a:ext cx="8950465" cy="1325563"/>
          </a:xfrm>
        </p:spPr>
        <p:txBody>
          <a:bodyPr/>
          <a:lstStyle/>
          <a:p>
            <a:r>
              <a:rPr lang="de-AT" dirty="0"/>
              <a:t>Dopamin, Opioide, Oxytocin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E30300-FF37-4DF2-AA34-5D131E6D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716349" cy="455089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buSzPct val="125000"/>
            </a:pPr>
            <a:r>
              <a:rPr lang="de-AT" sz="2200" dirty="0">
                <a:solidFill>
                  <a:srgbClr val="FF0000"/>
                </a:solidFill>
                <a:latin typeface="Tw Cen MT" panose="020B0602020104020603"/>
              </a:rPr>
              <a:t>Dopamin:                                                                                                                         </a:t>
            </a:r>
            <a:r>
              <a:rPr lang="de-AT" sz="2200" dirty="0">
                <a:latin typeface="Tw Cen MT" panose="020B0602020104020603"/>
              </a:rPr>
              <a:t>Belohnungseffekt, Grundlage der Energie und Leistungsbereitschaft.                                  </a:t>
            </a:r>
            <a:r>
              <a:rPr lang="de-AT" sz="2200" dirty="0">
                <a:solidFill>
                  <a:srgbClr val="FF0000"/>
                </a:solidFill>
                <a:latin typeface="Tw Cen MT" panose="020B0602020104020603"/>
              </a:rPr>
              <a:t>Ich will etwas tun! 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de-AT" sz="2200" dirty="0">
                <a:solidFill>
                  <a:schemeClr val="accent6"/>
                </a:solidFill>
                <a:latin typeface="Tw Cen MT" panose="020B0602020104020603"/>
              </a:rPr>
              <a:t>Opioide:                                                                                                                                                  </a:t>
            </a:r>
            <a:r>
              <a:rPr lang="de-AT" sz="2200" dirty="0">
                <a:latin typeface="Tw Cen MT" panose="020B0602020104020603"/>
              </a:rPr>
              <a:t>z.B. Endorphine, bewirken Wohlbefinden.                                                                              </a:t>
            </a:r>
            <a:r>
              <a:rPr lang="de-AT" sz="2200" dirty="0">
                <a:solidFill>
                  <a:schemeClr val="accent6"/>
                </a:solidFill>
                <a:latin typeface="Tw Cen MT" panose="020B0602020104020603"/>
              </a:rPr>
              <a:t>Es macht Freude etwas zu tun!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de-AT" sz="2200" dirty="0">
                <a:solidFill>
                  <a:schemeClr val="accent1"/>
                </a:solidFill>
                <a:latin typeface="Tw Cen MT" panose="020B0602020104020603"/>
              </a:rPr>
              <a:t>Oxytocin:                                                                                                                                 </a:t>
            </a:r>
            <a:r>
              <a:rPr lang="de-AT" sz="2200" dirty="0">
                <a:latin typeface="Tw Cen MT" panose="020B0602020104020603"/>
              </a:rPr>
              <a:t>Aufbau von Vertrauen und Liebe.                                                                                             </a:t>
            </a:r>
            <a:r>
              <a:rPr lang="de-AT" sz="2200" dirty="0">
                <a:solidFill>
                  <a:schemeClr val="accent1"/>
                </a:solidFill>
                <a:latin typeface="Tw Cen MT" panose="020B0602020104020603"/>
              </a:rPr>
              <a:t>Einsatz für den Anderen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de-AT" sz="2200" dirty="0">
                <a:solidFill>
                  <a:prstClr val="white"/>
                </a:solidFill>
                <a:latin typeface="Tw Cen MT" panose="020B0602020104020603"/>
              </a:rPr>
              <a:t>Dopamin:</a:t>
            </a:r>
          </a:p>
          <a:p>
            <a:pPr lvl="0">
              <a:lnSpc>
                <a:spcPct val="120000"/>
              </a:lnSpc>
              <a:buSzPct val="125000"/>
            </a:pPr>
            <a:endParaRPr lang="de-AT" sz="2200" dirty="0">
              <a:solidFill>
                <a:prstClr val="white"/>
              </a:solidFill>
              <a:latin typeface="Tw Cen MT" panose="020B0602020104020603"/>
            </a:endParaRPr>
          </a:p>
          <a:p>
            <a:endParaRPr lang="de-AT" dirty="0"/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18BB37-C21F-4761-8B5F-B98337796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33263" y="2502692"/>
            <a:ext cx="4522553" cy="28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ECF2A-8DDA-45B9-9249-DA8F21F3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Vorsicht – Egoismus-Falle!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B02CC7-6661-4D23-9F61-26FFD84E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>
                <a:solidFill>
                  <a:srgbClr val="FF0000"/>
                </a:solidFill>
              </a:rPr>
              <a:t>   Liebe deinen Nächsten wie dich selbst</a:t>
            </a:r>
            <a:r>
              <a:rPr lang="de-AT" dirty="0"/>
              <a:t> –</a:t>
            </a:r>
          </a:p>
          <a:p>
            <a:endParaRPr lang="de-AT" dirty="0"/>
          </a:p>
          <a:p>
            <a:r>
              <a:rPr lang="de-AT" dirty="0"/>
              <a:t>Wer es mit der Nächstenliebe übertreibt, wird krank. – klingt schlüssig, aber stimmt das auch?</a:t>
            </a:r>
          </a:p>
          <a:p>
            <a:r>
              <a:rPr lang="de-AT" dirty="0"/>
              <a:t>Sind es nicht eher bestimmte Gedanken die sich mit der Zeit einschleichen,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/>
              <a:t>                                                     wie z.B.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1F74F0-B353-402B-A078-93235C6A9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998" y="817296"/>
            <a:ext cx="2698547" cy="15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1F4E5-EF65-48DC-A553-40FBD234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14" y="365125"/>
            <a:ext cx="8825285" cy="1325563"/>
          </a:xfrm>
        </p:spPr>
        <p:txBody>
          <a:bodyPr/>
          <a:lstStyle/>
          <a:p>
            <a:r>
              <a:rPr lang="de-AT" dirty="0"/>
              <a:t>Demographische Entwicklung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3E5D7D1-5DD6-4839-8AF4-06F12DC8C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6" y="1763515"/>
            <a:ext cx="6408029" cy="4382749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540653-CC73-4794-8DDC-3A42E3600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20" y="3020660"/>
            <a:ext cx="3079761" cy="18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75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66669-6EC8-47E1-8E44-A5C6336D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6715B7-38C0-4548-BD2D-9C7130A59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487"/>
            <a:ext cx="10515600" cy="4126938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Und, wo bleibe ich?</a:t>
            </a:r>
          </a:p>
          <a:p>
            <a:r>
              <a:rPr lang="de-AT" dirty="0"/>
              <a:t>Niemand dankt es dir</a:t>
            </a:r>
          </a:p>
          <a:p>
            <a:r>
              <a:rPr lang="de-AT" dirty="0"/>
              <a:t>Du wirst nur ausgenützt</a:t>
            </a:r>
          </a:p>
          <a:p>
            <a:r>
              <a:rPr lang="de-AT" dirty="0"/>
              <a:t>Ich verzichte auf so vieles</a:t>
            </a:r>
          </a:p>
          <a:p>
            <a:r>
              <a:rPr lang="de-AT" dirty="0"/>
              <a:t>Die haben es gar nicht verdient</a:t>
            </a:r>
          </a:p>
          <a:p>
            <a:r>
              <a:rPr lang="de-AT" dirty="0"/>
              <a:t>Keiner leistet so viel wie ich</a:t>
            </a:r>
          </a:p>
          <a:p>
            <a:r>
              <a:rPr lang="de-AT" dirty="0"/>
              <a:t>Wie komme ich eigentlich dazu</a:t>
            </a:r>
          </a:p>
          <a:p>
            <a:r>
              <a:rPr lang="de-AT" dirty="0"/>
              <a:t>Alle nehmen das als selbstverständlich</a:t>
            </a:r>
          </a:p>
          <a:p>
            <a:r>
              <a:rPr lang="de-AT" dirty="0"/>
              <a:t>Ich opfere mich auf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12BFFB-1282-4A09-8EE2-702B4CDF0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2" y="1967609"/>
            <a:ext cx="4891458" cy="29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96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767DB-4E2B-4EA9-B90F-EB674E18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35527-84D8-4905-86AC-A6A23EA46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Diese Gedanken können alle Motivation und Freude lahmlegen                     und die </a:t>
            </a:r>
            <a:r>
              <a:rPr lang="de-AT" sz="3600" dirty="0">
                <a:solidFill>
                  <a:srgbClr val="FF0000"/>
                </a:solidFill>
              </a:rPr>
              <a:t>Egoismus-Falle schnappt zu!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962CAB-0DFC-4855-BFEB-130B0777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290" y="3046268"/>
            <a:ext cx="4743104" cy="26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76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CDA55-5ED6-480B-BBC9-8E42D3C1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488" y="365125"/>
            <a:ext cx="8497311" cy="1325563"/>
          </a:xfrm>
        </p:spPr>
        <p:txBody>
          <a:bodyPr/>
          <a:lstStyle/>
          <a:p>
            <a:r>
              <a:rPr lang="de-AT" dirty="0"/>
              <a:t>Deshalb braucht der Mensch-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28A3E0-2EC7-41C4-BE5E-7E00C3D2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2549"/>
            <a:ext cx="10515600" cy="4194413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                                 </a:t>
            </a:r>
            <a:r>
              <a:rPr lang="de-AT" sz="4400" dirty="0"/>
              <a:t>EMOTIONALE VITAMINE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8D0D3A-C793-4742-9D96-5126CF04B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847" y="2742761"/>
            <a:ext cx="4521594" cy="28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3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3A6D3-BEC2-4CA2-A863-3C6F73F5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Emotionale Vitamine für dich und für mich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F081E-81C7-43EF-A141-9D15318E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849"/>
            <a:ext cx="10515600" cy="3992113"/>
          </a:xfrm>
        </p:spPr>
        <p:txBody>
          <a:bodyPr/>
          <a:lstStyle/>
          <a:p>
            <a:r>
              <a:rPr lang="de-AT" dirty="0"/>
              <a:t>Du wirst geliebt</a:t>
            </a:r>
          </a:p>
          <a:p>
            <a:r>
              <a:rPr lang="de-AT" dirty="0"/>
              <a:t>Du bist sicher</a:t>
            </a:r>
          </a:p>
          <a:p>
            <a:r>
              <a:rPr lang="de-AT" dirty="0"/>
              <a:t>Du bist du</a:t>
            </a:r>
          </a:p>
          <a:p>
            <a:r>
              <a:rPr lang="de-AT" dirty="0"/>
              <a:t>Du bist von Bedeutung</a:t>
            </a:r>
          </a:p>
          <a:p>
            <a:r>
              <a:rPr lang="de-AT" dirty="0"/>
              <a:t>Du entwickelst dich</a:t>
            </a:r>
          </a:p>
          <a:p>
            <a:r>
              <a:rPr lang="de-AT" dirty="0"/>
              <a:t>Du hast einen Sinn im Leben</a:t>
            </a: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3524CA-34A6-4040-9440-D232AC56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27" y="1888200"/>
            <a:ext cx="4869529" cy="32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18A5A-45DF-43C4-ADC2-D3AB289B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072" y="365125"/>
            <a:ext cx="7566727" cy="1325563"/>
          </a:xfrm>
        </p:spPr>
        <p:txBody>
          <a:bodyPr/>
          <a:lstStyle/>
          <a:p>
            <a:r>
              <a:rPr lang="de-AT" dirty="0"/>
              <a:t>Der Gewinn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7975C9-FB55-4C89-B54B-640C1895F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Zufriedenheit, Belohnung,</a:t>
            </a:r>
          </a:p>
          <a:p>
            <a:r>
              <a:rPr lang="de-AT" dirty="0"/>
              <a:t>Dankbarkeit, Liebe, Vertrauen,</a:t>
            </a:r>
          </a:p>
          <a:p>
            <a:r>
              <a:rPr lang="de-AT" dirty="0"/>
              <a:t>Freude, Glück, Kraft,</a:t>
            </a:r>
          </a:p>
          <a:p>
            <a:r>
              <a:rPr lang="de-AT" dirty="0"/>
              <a:t>gesteigertes Selbstwertgefühl,</a:t>
            </a:r>
          </a:p>
          <a:p>
            <a:r>
              <a:rPr lang="de-AT" dirty="0"/>
              <a:t>stärkeres Immunsystem,</a:t>
            </a:r>
          </a:p>
          <a:p>
            <a:r>
              <a:rPr lang="de-AT" dirty="0"/>
              <a:t>verbesserte Gesundheit,</a:t>
            </a:r>
          </a:p>
          <a:p>
            <a:r>
              <a:rPr lang="de-AT" dirty="0"/>
              <a:t>besseres soziales und emotionales Gedächtnis</a:t>
            </a:r>
          </a:p>
          <a:p>
            <a:r>
              <a:rPr lang="de-AT" dirty="0"/>
              <a:t>höhere Lebensqualität</a:t>
            </a: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733E67-D5BD-4EF5-8AD1-AE89FBAF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850" y="1756527"/>
            <a:ext cx="3810528" cy="31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E5E75-B589-4D5A-886F-B099FD49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020" y="365125"/>
            <a:ext cx="9241779" cy="1325563"/>
          </a:xfrm>
        </p:spPr>
        <p:txBody>
          <a:bodyPr/>
          <a:lstStyle/>
          <a:p>
            <a:r>
              <a:rPr lang="de-AT" dirty="0"/>
              <a:t>Soll ich, kann ich, muss ich pflegen?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DAC467-0D96-49C5-9F2C-4AE25D8F3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813"/>
            <a:ext cx="10515600" cy="4259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4400" dirty="0">
                <a:solidFill>
                  <a:srgbClr val="FF0000"/>
                </a:solidFill>
              </a:rPr>
              <a:t>                            Ja, ich will, </a:t>
            </a:r>
          </a:p>
          <a:p>
            <a:pPr marL="0" indent="0">
              <a:buNone/>
            </a:pPr>
            <a:r>
              <a:rPr lang="de-AT" sz="4400" dirty="0">
                <a:solidFill>
                  <a:srgbClr val="FF0000"/>
                </a:solidFill>
              </a:rPr>
              <a:t>           weil ich weiß wie - und weil ich kann!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67D4EB-C2E6-45AB-9DB9-49643792B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77" y="3706152"/>
            <a:ext cx="2863571" cy="21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91FE7-0447-42E8-8939-2C222BB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1F63A8-68D1-489C-BA3F-DE19CF0FE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6768"/>
            <a:ext cx="10515600" cy="5230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6000" dirty="0"/>
              <a:t>                Gutes Gelingen!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FD2D08-2E60-40AE-96D6-E15FE6BB8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08" y="2219325"/>
            <a:ext cx="51450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6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C859B-ED78-4AC2-8CBC-F6F3D067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Beispiel: Demenz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B12CE8-EF27-47BB-9F1D-17922AFE5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Steigende Tendenz mit zunehmenden Alter!</a:t>
            </a:r>
          </a:p>
          <a:p>
            <a:r>
              <a:rPr lang="de-AT" dirty="0"/>
              <a:t>1-2% der 65 jährigen</a:t>
            </a:r>
          </a:p>
          <a:p>
            <a:r>
              <a:rPr lang="de-AT" dirty="0"/>
              <a:t>8% der 75 jährigen</a:t>
            </a:r>
          </a:p>
          <a:p>
            <a:r>
              <a:rPr lang="de-AT" dirty="0"/>
              <a:t>25-30% ab dem 85. Lebensjahr</a:t>
            </a:r>
          </a:p>
          <a:p>
            <a:r>
              <a:rPr lang="de-AT" dirty="0"/>
              <a:t>Prognose:</a:t>
            </a:r>
          </a:p>
          <a:p>
            <a:r>
              <a:rPr lang="de-AT" dirty="0"/>
              <a:t>Im Jahr 2000 gab es ca. 90500 Demenzerkrankungen (1 auf 56)</a:t>
            </a:r>
          </a:p>
          <a:p>
            <a:r>
              <a:rPr lang="de-AT" dirty="0"/>
              <a:t>Für das Jahr 2050 werden 233800 Demenzerkrankungen prognostiziert (1 auf 17)!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1E7981-E853-4D18-B215-4D511EFC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68" y="2144389"/>
            <a:ext cx="2829201" cy="19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6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94ED2-4E94-4302-986E-4DC7866A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Pflegebedürftigkeit steigt mit jedem Alter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0C1237-ABF4-4D91-907F-1FFADBDA8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7640"/>
            <a:ext cx="4753396" cy="3069219"/>
          </a:xfrm>
        </p:spPr>
        <p:txBody>
          <a:bodyPr/>
          <a:lstStyle/>
          <a:p>
            <a:r>
              <a:rPr lang="de-AT" dirty="0"/>
              <a:t>Ab 80.Lebensjahr liegt die Pflegebedürftigkeit durchschnittlich bei ca. 40% </a:t>
            </a:r>
          </a:p>
          <a:p>
            <a:r>
              <a:rPr lang="de-AT" dirty="0"/>
              <a:t>2 Drittel der Betroffenen haben den großen Wunsch daheim bleiben zu können.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20724D8-4004-4E66-96D6-5D1BBA56D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68" y="2457640"/>
            <a:ext cx="4563906" cy="25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56D42-5FD3-42DB-883C-15571B1A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bedeutet pflegebedürftig?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26CE87-BF4E-4CF7-B679-469D8462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1411" cy="4351338"/>
          </a:xfrm>
        </p:spPr>
        <p:txBody>
          <a:bodyPr>
            <a:normAutofit fontScale="62500" lnSpcReduction="20000"/>
          </a:bodyPr>
          <a:lstStyle/>
          <a:p>
            <a:r>
              <a:rPr lang="de-AT" dirty="0"/>
              <a:t>Im Sinne des Gesetzes </a:t>
            </a:r>
            <a:r>
              <a:rPr lang="de-AT" sz="3000" dirty="0"/>
              <a:t>(§14, §15 Abs.1 SBG XI) - </a:t>
            </a:r>
          </a:p>
          <a:p>
            <a:pPr marL="0" indent="0">
              <a:buNone/>
            </a:pPr>
            <a:r>
              <a:rPr lang="de-AT" sz="1800" dirty="0"/>
              <a:t>       </a:t>
            </a:r>
            <a:r>
              <a:rPr lang="de-AT" dirty="0"/>
              <a:t>wer einen mehrfach wöchentlichen Bedarf an</a:t>
            </a:r>
          </a:p>
          <a:p>
            <a:pPr marL="0" indent="0">
              <a:buNone/>
            </a:pPr>
            <a:r>
              <a:rPr lang="de-AT" dirty="0"/>
              <a:t>    Unterstützung bei der </a:t>
            </a:r>
          </a:p>
          <a:p>
            <a:pPr marL="0" indent="0">
              <a:buNone/>
            </a:pPr>
            <a:r>
              <a:rPr lang="de-AT" dirty="0"/>
              <a:t>    </a:t>
            </a:r>
            <a:r>
              <a:rPr lang="de-AT" dirty="0">
                <a:solidFill>
                  <a:srgbClr val="FF0000"/>
                </a:solidFill>
              </a:rPr>
              <a:t>Ausführung körperbezogener Verrichtungen hat.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betrifft also die Kompensation von Funktionsdefiziten in den</a:t>
            </a:r>
          </a:p>
          <a:p>
            <a:pPr marL="0" indent="0">
              <a:buNone/>
            </a:pPr>
            <a:r>
              <a:rPr lang="de-AT" dirty="0"/>
              <a:t>    Bereichen:</a:t>
            </a:r>
          </a:p>
          <a:p>
            <a:pPr marL="0" indent="0">
              <a:buNone/>
            </a:pPr>
            <a:r>
              <a:rPr lang="de-AT" dirty="0"/>
              <a:t>    </a:t>
            </a:r>
            <a:r>
              <a:rPr lang="de-AT" dirty="0">
                <a:solidFill>
                  <a:srgbClr val="FF0000"/>
                </a:solidFill>
              </a:rPr>
              <a:t>Mobilität, Ernährung, Körperpflege, Ausscheidungen,</a:t>
            </a:r>
          </a:p>
          <a:p>
            <a:pPr marL="0" indent="0">
              <a:buNone/>
            </a:pPr>
            <a:r>
              <a:rPr lang="de-AT" dirty="0">
                <a:solidFill>
                  <a:srgbClr val="FF0000"/>
                </a:solidFill>
              </a:rPr>
              <a:t>    Hauswirtschaft.</a:t>
            </a:r>
          </a:p>
          <a:p>
            <a:pPr marL="0" indent="0">
              <a:buNone/>
            </a:pPr>
            <a:endParaRPr lang="de-A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AT" dirty="0"/>
              <a:t>    Pflegebedürftige werden nicht auf ihre Krankheiten reduziert,</a:t>
            </a:r>
          </a:p>
          <a:p>
            <a:pPr marL="0" indent="0">
              <a:buNone/>
            </a:pPr>
            <a:r>
              <a:rPr lang="de-AT" dirty="0"/>
              <a:t>    sondern als </a:t>
            </a:r>
            <a:r>
              <a:rPr lang="de-AT" dirty="0">
                <a:solidFill>
                  <a:srgbClr val="FF0000"/>
                </a:solidFill>
              </a:rPr>
              <a:t>Menschen mit funktionalen Einschränkungen</a:t>
            </a:r>
          </a:p>
          <a:p>
            <a:pPr marL="0" indent="0">
              <a:buNone/>
            </a:pPr>
            <a:r>
              <a:rPr lang="de-AT" dirty="0"/>
              <a:t>    betrachtet.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6726B2-1038-4B0D-8D10-B6EC563F8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55" y="1592798"/>
            <a:ext cx="4196562" cy="41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9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52F62-C9F4-47CF-B889-BD24530B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DEDD3AD-21E7-4505-B8DF-60A28B342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03" y="292297"/>
            <a:ext cx="9568229" cy="6060956"/>
          </a:xfrm>
        </p:spPr>
      </p:pic>
    </p:spTree>
    <p:extLst>
      <p:ext uri="{BB962C8B-B14F-4D97-AF65-F5344CB8AC3E}">
        <p14:creationId xmlns:p14="http://schemas.microsoft.com/office/powerpoint/2010/main" val="45537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959EC-2491-4EB5-9EB5-B9F1E863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DD8BA925-5C37-4BCA-ADB6-C585075C87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43" y="658570"/>
            <a:ext cx="7915513" cy="554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13BB0-9381-4157-839C-9118007C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9454C2B-2CC4-4477-B3C2-0976BF5F8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186" y="0"/>
            <a:ext cx="9216105" cy="65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Breitbild</PresentationFormat>
  <Paragraphs>172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Tw Cen MT</vt:lpstr>
      <vt:lpstr>Office</vt:lpstr>
      <vt:lpstr>Soll ich, kann ich, muss ich pflegen?</vt:lpstr>
      <vt:lpstr>Wir werden immer älter</vt:lpstr>
      <vt:lpstr>Demographische Entwicklung</vt:lpstr>
      <vt:lpstr>Beispiel: Demenz</vt:lpstr>
      <vt:lpstr>Pflegebedürftigkeit steigt mit jedem Alter</vt:lpstr>
      <vt:lpstr>Was bedeutet pflegebedürftig?</vt:lpstr>
      <vt:lpstr>PowerPoint-Präsentation</vt:lpstr>
      <vt:lpstr>PowerPoint-Präsentation</vt:lpstr>
      <vt:lpstr>PowerPoint-Präsentation</vt:lpstr>
      <vt:lpstr>Lösungsvorschlag…</vt:lpstr>
      <vt:lpstr>Soll ich, muss ich pflegen?    -    Das verborgene Hilfssystem</vt:lpstr>
      <vt:lpstr>Zwischen Pflicht und Liebe</vt:lpstr>
      <vt:lpstr>Basierend auf:</vt:lpstr>
      <vt:lpstr>Weitere Beweggründe</vt:lpstr>
      <vt:lpstr>Zwischen Pflicht und Liebe</vt:lpstr>
      <vt:lpstr>Ich will pflegen, aber wie soll ich,  wenn ich nicht weiß, wie?</vt:lpstr>
      <vt:lpstr>Ich will pflegen, aber wie soll ich,  wenn ich nicht kann?</vt:lpstr>
      <vt:lpstr>Das 1x1 der Pflege zu Hause</vt:lpstr>
      <vt:lpstr>Das 1x1 der Pflege zu Hause</vt:lpstr>
      <vt:lpstr>Ich würde gerne betreuen und pflegen…</vt:lpstr>
      <vt:lpstr>Früh genug überlegen und abschätzen!</vt:lpstr>
      <vt:lpstr>Wichtige Fragen die weiterhelfen können</vt:lpstr>
      <vt:lpstr>PowerPoint-Präsentation</vt:lpstr>
      <vt:lpstr>Wer pflegt muss sich pflegen!</vt:lpstr>
      <vt:lpstr>Übrigens…</vt:lpstr>
      <vt:lpstr>PowerPoint-Präsentation</vt:lpstr>
      <vt:lpstr>Der Treibstoff für die Pflege und Betreuung</vt:lpstr>
      <vt:lpstr>Dopamin, Opioide, Oxytocin</vt:lpstr>
      <vt:lpstr>Vorsicht – Egoismus-Falle!</vt:lpstr>
      <vt:lpstr>PowerPoint-Präsentation</vt:lpstr>
      <vt:lpstr>PowerPoint-Präsentation</vt:lpstr>
      <vt:lpstr>Deshalb braucht der Mensch-</vt:lpstr>
      <vt:lpstr>Emotionale Vitamine für dich und für mich</vt:lpstr>
      <vt:lpstr>Der Gewinn</vt:lpstr>
      <vt:lpstr>Soll ich, kann ich, muss ich pflegen?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Soll ich, kann ich, muss ich pflegen?</dc:title>
  <dc:creator>Albert</dc:creator>
  <cp:lastModifiedBy>Andreas Gruber</cp:lastModifiedBy>
  <cp:revision>102</cp:revision>
  <dcterms:created xsi:type="dcterms:W3CDTF">2019-01-14T20:23:55Z</dcterms:created>
  <dcterms:modified xsi:type="dcterms:W3CDTF">2019-03-21T16:25:09Z</dcterms:modified>
</cp:coreProperties>
</file>